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/>
    <p:restoredTop sz="94673"/>
  </p:normalViewPr>
  <p:slideViewPr>
    <p:cSldViewPr snapToGrid="0">
      <p:cViewPr>
        <p:scale>
          <a:sx n="40" d="100"/>
          <a:sy n="40" d="100"/>
        </p:scale>
        <p:origin x="2328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3A61D-E3FF-D974-3DF6-FD646DAF9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3C1D9D-9CE4-F29C-7963-9C184673D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25291-9098-3ABD-F90A-2583F6FF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E02A5-7AED-D297-A3B1-53564080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115B3-28D3-C1F2-B9EC-8028A053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112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BE991-AF23-FD74-7E96-4E7E0788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7FFE6-A081-3415-3F30-BA944A6C0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62486-0406-E5CF-66FD-5D0B6624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0CBCC-C9EE-88D8-4BF9-F084C062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B85C-A620-A51F-11FE-18E5448E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54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7E64DA-D30C-EAC6-603C-F96E220EE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BEC8F-6B92-0618-93A1-586A6819C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7BAD4-B00D-131F-431F-8E8BBCF8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0B4E4-3B8C-A1D1-D668-3D01A7B1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F53E2F-2368-37B3-7995-877B151F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17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B896-7A00-E2B9-B145-F84BDA3B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A888-3275-C6BB-173C-3499B6DF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5F1C8-F622-D6C6-E14A-97C9CD2C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ECF3-20B6-F95A-0E9C-7CB500AA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B9CB7-F130-DC89-C8C5-D1DA829D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001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D6B84-272D-F9B4-8A9F-E0D47F0C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806A-78AC-A79C-A19C-CE4CEA22E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D6525-AECC-675B-747B-FF145247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28D4E-A9E3-0C2F-CD4A-3C8FB960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F1272-9651-13DF-EC43-20BDB8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118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910AE-8598-183D-70EB-7A2225BD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78D5F-AF8F-7996-5CA2-AFFDC00CE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0575-B8C1-B7CB-C603-8E1EABADC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EBE8F-2A18-F685-4010-79CCA0B0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1D0FA-8754-C9FA-454D-88343212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A5162-5916-B0A5-77B8-B2357FC8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1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71C19-9BFC-2F06-66F8-79613063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D6B38-CB06-D19E-627E-322FF5206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4B53F-54C7-8EE9-DC58-E0D2E2F3F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A9628E-93A7-DF5E-AF22-6F0E15C2E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2EC135-21A8-5755-29F5-BE37D0CFB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3586B6-9C3C-96BB-1013-21503F9D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626ADB-F723-4B89-B7AE-50F62D89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9AEDC-C018-31BD-A1F3-1F73F7A2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325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2BF73-B027-2F84-DD54-C5C3DDFC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39D007-40E9-4325-731C-322D9032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3E4D7-C1D3-421C-50C5-8B2C5755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91B15A-9D56-F208-A812-0188E3F7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94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E9215-B231-4AFE-EB68-2458A439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302609-CFBA-497B-524A-968FFB74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BBF18-E5D8-2412-66AA-B56DE6DD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7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86559-18D0-1688-D998-6E20EDB2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CB638-BB06-420C-6C35-B76642A8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EAEF57-7C3F-6B09-414D-46AD1D128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D0271F-8685-B244-D24E-9620940D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D28D9-2E11-DA07-F066-036D6F1D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181F3-D21E-8A50-6500-3C44AF6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57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026A0-D166-A896-2000-46F5CB1E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D12E65-1E08-C79E-C3E5-A01C5FA1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664E8-C003-1A4C-DF16-0EA9BF75C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B7423-E6B3-B23E-57E5-D6FC2341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A9FA41-72F7-70C3-5F92-6AE05484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DB63F-FFB7-6B6B-B253-D17C1607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59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D9C998-C188-93D3-4E50-59A59525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40D8A5-7E06-4947-1EE8-B24924FF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B92E-4B96-C565-529B-EAA5948C6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B44A5D-219A-824F-BF75-A2ABAA5BD0A7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61B4E-851C-CD7E-76DD-C8D0EAF59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5D349-7CB8-221F-CAB7-1889E507F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642913-E122-3C4C-9360-245066B51A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53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10FA0-2A93-D8B7-320D-19D86062F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Attention Mechanism </a:t>
            </a:r>
            <a:br>
              <a:rPr kumimoji="1" lang="en-US" altLang="ko-KR" dirty="0"/>
            </a:br>
            <a:r>
              <a:rPr kumimoji="1" lang="en-US" altLang="ko-KR" dirty="0"/>
              <a:t>&amp; Transformer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026CC9-B87E-2E67-FC0E-84CA68A2E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Jiwon Park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8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9FFC-35F4-4ED1-6BE8-629FA30D2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8879-DF0B-78E7-9492-BDE3DADC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Get Q, K, V vectors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7CB674D-5F9E-CD38-2CEE-51C6B50173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7241" y="1825625"/>
                <a:ext cx="6256421" cy="4351338"/>
              </a:xfrm>
            </p:spPr>
            <p:txBody>
              <a:bodyPr/>
              <a:lstStyle/>
              <a:p>
                <a:r>
                  <a:rPr kumimoji="1" lang="en" altLang="ko-KR" dirty="0">
                    <a:solidFill>
                      <a:srgbClr val="5274B1"/>
                    </a:solidFill>
                  </a:rPr>
                  <a:t>Each input token </a:t>
                </a:r>
                <a:r>
                  <a:rPr kumimoji="1" lang="en" altLang="ko-KR" dirty="0"/>
                  <a:t>is converted </a:t>
                </a:r>
                <a:br>
                  <a:rPr kumimoji="1" lang="en" altLang="ko-KR" dirty="0"/>
                </a:br>
                <a:r>
                  <a:rPr kumimoji="1" lang="en" altLang="ko-KR" dirty="0">
                    <a:solidFill>
                      <a:srgbClr val="5274B1"/>
                    </a:solidFill>
                  </a:rPr>
                  <a:t>into query, key, and value </a:t>
                </a:r>
                <a:r>
                  <a:rPr kumimoji="1" lang="en" altLang="ko-KR" dirty="0"/>
                  <a:t>using different weights.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ko-KR" dirty="0"/>
                  <a:t> learned parameters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7CB674D-5F9E-CD38-2CEE-51C6B50173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7241" y="1825625"/>
                <a:ext cx="6256421" cy="4351338"/>
              </a:xfrm>
              <a:blipFill>
                <a:blip r:embed="rId2"/>
                <a:stretch>
                  <a:fillRect l="-1826" t="-2326" r="-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7E88C65-F74F-ED7B-F7AF-F4804AF8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18" y="1718009"/>
            <a:ext cx="4076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0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4B43-DE1A-C59B-A2D7-229B9D37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A567E-CAC2-0F76-BE51-FE46D694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Dot-Product Attention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DBDCA6-8B4E-77D7-3025-270E4F132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60495" cy="4900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C29CF-C11C-D622-E6DA-777A76FE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5" y="2855494"/>
            <a:ext cx="6400497" cy="20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0A272-71A2-215D-D9E9-A9D6B3F0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71C40-E339-CC36-7AE8-9A7514E5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4A57F-8040-A28E-B0D6-02AC016E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8" y="2137448"/>
            <a:ext cx="6154165" cy="349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CE775C-F9C8-6D4C-C83E-F5D5B61E6A1E}"/>
              </a:ext>
            </a:extLst>
          </p:cNvPr>
          <p:cNvSpPr txBox="1"/>
          <p:nvPr/>
        </p:nvSpPr>
        <p:spPr>
          <a:xfrm>
            <a:off x="4973053" y="1544736"/>
            <a:ext cx="3272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Contextualized!</a:t>
            </a:r>
            <a:endParaRPr kumimoji="1" lang="ko-KR" altLang="en-US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E5ECB-4A4D-01E9-F8E9-E2330895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22" y="2113385"/>
            <a:ext cx="5805178" cy="34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3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BEA0-E3E1-7C34-BC33-E28303B0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D5C65-2524-CA5B-DF0E-2D165E11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752E7-958C-9232-926C-D43FDE7662C0}"/>
              </a:ext>
            </a:extLst>
          </p:cNvPr>
          <p:cNvSpPr txBox="1"/>
          <p:nvPr/>
        </p:nvSpPr>
        <p:spPr>
          <a:xfrm>
            <a:off x="4973053" y="1544736"/>
            <a:ext cx="3272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Contextualized!</a:t>
            </a:r>
            <a:endParaRPr kumimoji="1"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32CF14-77B6-1981-2BDD-1A1968D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8" y="1460515"/>
            <a:ext cx="6356684" cy="5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936C-B514-EA25-5F5A-DB6DFEE6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73E18-1ED6-5BEF-9168-E650B815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205" y="2766218"/>
            <a:ext cx="2129589" cy="1325563"/>
          </a:xfrm>
        </p:spPr>
        <p:txBody>
          <a:bodyPr>
            <a:normAutofit/>
          </a:bodyPr>
          <a:lstStyle/>
          <a:p>
            <a:r>
              <a:rPr kumimoji="1" lang="en-US" altLang="ko-KR" sz="5000" dirty="0"/>
              <a:t>End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95676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8A6BA-1916-869C-CAC2-2C74E545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Limitations of existing RNNs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F963A7-24E5-335E-1F4D-4E7034162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14" y="1891485"/>
            <a:ext cx="9428857" cy="3075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0D2E8-CBF7-E1CE-8223-B9D2C2F1ABAE}"/>
              </a:ext>
            </a:extLst>
          </p:cNvPr>
          <p:cNvSpPr txBox="1"/>
          <p:nvPr/>
        </p:nvSpPr>
        <p:spPr>
          <a:xfrm>
            <a:off x="879466" y="4671414"/>
            <a:ext cx="11099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800" dirty="0">
                <a:latin typeface="+mj-ea"/>
                <a:ea typeface="+mj-ea"/>
              </a:rPr>
              <a:t>Characteristics of repeated multiplication, temporal dependence</a:t>
            </a:r>
            <a:br>
              <a:rPr kumimoji="1" lang="en" altLang="ko-KR" sz="2800" dirty="0">
                <a:latin typeface="+mj-ea"/>
                <a:ea typeface="+mj-ea"/>
              </a:rPr>
            </a:br>
            <a:r>
              <a:rPr kumimoji="1" lang="ko-KR" altLang="en-US" sz="2800" dirty="0">
                <a:latin typeface="+mj-ea"/>
                <a:ea typeface="+mj-ea"/>
              </a:rPr>
              <a:t> </a:t>
            </a:r>
            <a:br>
              <a:rPr kumimoji="1" lang="en-US" altLang="ko-KR" sz="2800" dirty="0">
                <a:latin typeface="+mj-ea"/>
                <a:ea typeface="+mj-ea"/>
              </a:rPr>
            </a:br>
            <a:r>
              <a:rPr kumimoji="1" lang="en-US" altLang="ko-KR" sz="2800" dirty="0">
                <a:latin typeface="+mj-ea"/>
                <a:ea typeface="+mj-ea"/>
              </a:rPr>
              <a:t>=&gt;</a:t>
            </a:r>
            <a:r>
              <a:rPr kumimoji="1" lang="ko-KR" altLang="en-US" sz="2800" dirty="0">
                <a:latin typeface="+mj-ea"/>
                <a:ea typeface="+mj-ea"/>
              </a:rPr>
              <a:t> </a:t>
            </a:r>
            <a:r>
              <a:rPr lang="en" altLang="ko-KR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Vanishing Gradient</a:t>
            </a:r>
            <a:r>
              <a:rPr kumimoji="1" lang="en-US" altLang="ko-KR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,</a:t>
            </a:r>
            <a:r>
              <a:rPr kumimoji="1" lang="ko-KR" altLang="en-US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R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Long-Term Dependency</a:t>
            </a:r>
            <a:r>
              <a:rPr lang="ko-KR" altLang="en-US" sz="2800" b="1" dirty="0">
                <a:solidFill>
                  <a:srgbClr val="0E0E0E"/>
                </a:solidFill>
                <a:latin typeface="+mj-ea"/>
                <a:ea typeface="+mj-ea"/>
              </a:rPr>
              <a:t> </a:t>
            </a:r>
            <a:r>
              <a:rPr lang="en-US" altLang="ko-KR" sz="2800" b="1" dirty="0">
                <a:solidFill>
                  <a:srgbClr val="0E0E0E"/>
                </a:solidFill>
                <a:latin typeface="+mj-ea"/>
                <a:ea typeface="+mj-ea"/>
              </a:rPr>
              <a:t>problem</a:t>
            </a:r>
            <a:endParaRPr lang="en" altLang="ko-KR" sz="2800" b="1" dirty="0">
              <a:solidFill>
                <a:srgbClr val="0E0E0E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242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0CC5A-56B4-8C49-7769-FFBA9235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Main Idea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57674-2EF7-26E8-A82B-6E5FFEA3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❌ </a:t>
            </a:r>
            <a:r>
              <a:rPr kumimoji="1" lang="en" altLang="ko-KR" dirty="0"/>
              <a:t>Rather than simply processing sequences sequentially,</a:t>
            </a:r>
          </a:p>
          <a:p>
            <a:pPr marL="0" indent="0">
              <a:buNone/>
            </a:pPr>
            <a:r>
              <a:rPr kumimoji="1" lang="en" altLang="ko-KR" dirty="0"/>
              <a:t> </a:t>
            </a:r>
            <a:br>
              <a:rPr kumimoji="1" lang="en" altLang="ko-KR" dirty="0"/>
            </a:br>
            <a:r>
              <a:rPr kumimoji="1" lang="ko-KR" altLang="en-US" dirty="0"/>
              <a:t>🌟 </a:t>
            </a:r>
            <a:r>
              <a:rPr kumimoji="1" lang="en" altLang="ko-KR" dirty="0"/>
              <a:t>it </a:t>
            </a:r>
            <a:r>
              <a:rPr kumimoji="1" lang="en" altLang="ko-KR" dirty="0">
                <a:solidFill>
                  <a:srgbClr val="5274B1"/>
                </a:solidFill>
              </a:rPr>
              <a:t>dynamically</a:t>
            </a:r>
            <a:r>
              <a:rPr kumimoji="1" lang="en" altLang="ko-KR" dirty="0"/>
              <a:t> reflects the </a:t>
            </a:r>
            <a:r>
              <a:rPr kumimoji="1" lang="en" altLang="ko-KR" dirty="0">
                <a:solidFill>
                  <a:srgbClr val="5274B1"/>
                </a:solidFill>
              </a:rPr>
              <a:t>entire context </a:t>
            </a:r>
            <a:r>
              <a:rPr kumimoji="1" lang="en" altLang="ko-KR" dirty="0"/>
              <a:t>of the input data at once.</a:t>
            </a:r>
          </a:p>
          <a:p>
            <a:pPr marL="0" indent="0">
              <a:buNone/>
            </a:pPr>
            <a:endParaRPr kumimoji="1" lang="en" altLang="ko-KR" dirty="0"/>
          </a:p>
          <a:p>
            <a:pPr marL="0" indent="0">
              <a:buNone/>
            </a:pP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" altLang="ko-KR" dirty="0"/>
              <a:t>Each </a:t>
            </a:r>
            <a:r>
              <a:rPr kumimoji="1" lang="en-US" altLang="ko-KR" dirty="0"/>
              <a:t>token </a:t>
            </a:r>
            <a:r>
              <a:rPr kumimoji="1" lang="en" altLang="ko-KR" dirty="0"/>
              <a:t>of the input data </a:t>
            </a:r>
            <a:r>
              <a:rPr kumimoji="1" lang="en" altLang="ko-KR" dirty="0">
                <a:solidFill>
                  <a:srgbClr val="5274B1"/>
                </a:solidFill>
              </a:rPr>
              <a:t>learns its relevance </a:t>
            </a:r>
            <a:r>
              <a:rPr kumimoji="1" lang="en" altLang="ko-KR" dirty="0"/>
              <a:t>to other elements </a:t>
            </a:r>
            <a:r>
              <a:rPr kumimoji="1" lang="en" altLang="ko-KR" dirty="0">
                <a:solidFill>
                  <a:srgbClr val="5274B1"/>
                </a:solidFill>
              </a:rPr>
              <a:t>in the entire input sequence.</a:t>
            </a:r>
            <a:endParaRPr kumimoji="1" lang="ko-KR" altLang="en-US" dirty="0">
              <a:solidFill>
                <a:srgbClr val="5274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4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353A-9CB8-8E6E-85CF-D84454A00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6712D-DA95-61DB-C61A-6F28881D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Dynamically reflecting context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7D3A9-D054-5A16-EBD7-AE9AD934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”Attend” </a:t>
            </a:r>
            <a:r>
              <a:rPr kumimoji="1" lang="en-US" altLang="ko-KR" dirty="0"/>
              <a:t>: Consider the overall context, but </a:t>
            </a:r>
            <a:r>
              <a:rPr kumimoji="1" lang="en-US" altLang="ko-KR" dirty="0">
                <a:solidFill>
                  <a:srgbClr val="5274B1"/>
                </a:solidFill>
              </a:rPr>
              <a:t>focus more on the important information.</a:t>
            </a:r>
          </a:p>
          <a:p>
            <a:endParaRPr kumimoji="1" lang="en-US" altLang="ko-KR" dirty="0">
              <a:solidFill>
                <a:srgbClr val="5274B1"/>
              </a:solidFill>
            </a:endParaRPr>
          </a:p>
          <a:p>
            <a:r>
              <a:rPr kumimoji="1" lang="en" altLang="ko-KR" dirty="0"/>
              <a:t>How to calculate importance?</a:t>
            </a:r>
            <a:r>
              <a:rPr kumimoji="1" lang="ko-KR" altLang="en-US" dirty="0"/>
              <a:t>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🌟 query, key-value pair</a:t>
            </a:r>
          </a:p>
          <a:p>
            <a:r>
              <a:rPr kumimoji="1" lang="en" altLang="ko-KR" sz="2000" dirty="0"/>
              <a:t>Calculate the </a:t>
            </a:r>
            <a:r>
              <a:rPr kumimoji="1" lang="en" altLang="ko-KR" sz="2000" dirty="0">
                <a:solidFill>
                  <a:srgbClr val="5274B1"/>
                </a:solidFill>
              </a:rPr>
              <a:t>similarity between Query, Key</a:t>
            </a:r>
            <a:r>
              <a:rPr kumimoji="1" lang="en" altLang="ko-KR" sz="2000" dirty="0"/>
              <a:t>, and Value to give greater weight to important input data.</a:t>
            </a:r>
          </a:p>
          <a:p>
            <a:r>
              <a:rPr kumimoji="1" lang="en-US" altLang="ko-KR" sz="2000" dirty="0"/>
              <a:t>Query: Current situation given to me</a:t>
            </a:r>
          </a:p>
          <a:p>
            <a:r>
              <a:rPr kumimoji="1" lang="en-US" altLang="ko-KR" sz="2000" dirty="0"/>
              <a:t>Key, value : References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110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4E9E-31B8-2C44-6FB4-06D7FE3FF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538EF-B800-44C3-0229-DE424217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Dot-Product Attention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D56FEC-D525-7030-6777-BD9B64E2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5" y="2418023"/>
            <a:ext cx="7772400" cy="3995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2840D-A635-E5FC-5EC8-3B58CD2BE004}"/>
              </a:ext>
            </a:extLst>
          </p:cNvPr>
          <p:cNvSpPr txBox="1"/>
          <p:nvPr/>
        </p:nvSpPr>
        <p:spPr>
          <a:xfrm>
            <a:off x="838200" y="1494693"/>
            <a:ext cx="569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Query: the decoder hidden state at time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Key: the encoder hidden states at all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Value: the encoder hidden states at all times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737A5-13D9-3DA2-60FA-A203889E6521}"/>
              </a:ext>
            </a:extLst>
          </p:cNvPr>
          <p:cNvSpPr txBox="1"/>
          <p:nvPr/>
        </p:nvSpPr>
        <p:spPr>
          <a:xfrm>
            <a:off x="7308476" y="2152353"/>
            <a:ext cx="488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First, </a:t>
            </a:r>
            <a:r>
              <a:rPr kumimoji="1" lang="en-US" altLang="ko-KR" dirty="0">
                <a:solidFill>
                  <a:srgbClr val="5274B1"/>
                </a:solidFill>
              </a:rPr>
              <a:t>The similarity</a:t>
            </a:r>
            <a:r>
              <a:rPr kumimoji="1" lang="en-US" altLang="ko-KR" dirty="0"/>
              <a:t> (attention score) is calculated by taking the inner product of </a:t>
            </a:r>
            <a:r>
              <a:rPr kumimoji="1" lang="en-US" altLang="ko-KR" dirty="0">
                <a:solidFill>
                  <a:srgbClr val="5274B1"/>
                </a:solidFill>
              </a:rPr>
              <a:t>keys and query.</a:t>
            </a:r>
            <a:endParaRPr kumimoji="1" lang="ko-KR" altLang="en-US" dirty="0">
              <a:solidFill>
                <a:srgbClr val="5274B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F8A4F-7944-4F68-2F01-E6CDAACD7979}"/>
              </a:ext>
            </a:extLst>
          </p:cNvPr>
          <p:cNvSpPr txBox="1"/>
          <p:nvPr/>
        </p:nvSpPr>
        <p:spPr>
          <a:xfrm>
            <a:off x="7920317" y="3537348"/>
            <a:ext cx="4074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Second, </a:t>
            </a:r>
            <a:r>
              <a:rPr kumimoji="1" lang="en" altLang="ko-KR" dirty="0" err="1">
                <a:solidFill>
                  <a:srgbClr val="5274B1"/>
                </a:solidFill>
              </a:rPr>
              <a:t>Softmax</a:t>
            </a:r>
            <a:r>
              <a:rPr kumimoji="1" lang="en" altLang="ko-KR" dirty="0">
                <a:solidFill>
                  <a:srgbClr val="5274B1"/>
                </a:solidFill>
              </a:rPr>
              <a:t> normalization</a:t>
            </a:r>
            <a:r>
              <a:rPr kumimoji="1" lang="en" altLang="ko-KR" dirty="0"/>
              <a:t> is performed to interpret it as a probability.</a:t>
            </a:r>
          </a:p>
          <a:p>
            <a:endParaRPr kumimoji="1" lang="en" altLang="ko-KR" dirty="0"/>
          </a:p>
          <a:p>
            <a:r>
              <a:rPr kumimoji="1" lang="en" altLang="ko-KR" dirty="0"/>
              <a:t>=&gt; The computed </a:t>
            </a:r>
            <a:r>
              <a:rPr kumimoji="1" lang="en" altLang="ko-KR" dirty="0">
                <a:solidFill>
                  <a:srgbClr val="5274B1"/>
                </a:solidFill>
              </a:rPr>
              <a:t>attention </a:t>
            </a:r>
            <a:r>
              <a:rPr kumimoji="1" lang="en" altLang="ko-KR" dirty="0" err="1">
                <a:solidFill>
                  <a:srgbClr val="5274B1"/>
                </a:solidFill>
              </a:rPr>
              <a:t>coefficien</a:t>
            </a:r>
            <a:r>
              <a:rPr kumimoji="1" lang="en-US" altLang="ko-KR" dirty="0" err="1">
                <a:solidFill>
                  <a:srgbClr val="5274B1"/>
                </a:solidFill>
              </a:rPr>
              <a:t>ts</a:t>
            </a:r>
            <a:r>
              <a:rPr kumimoji="1" lang="en" altLang="ko-KR" dirty="0">
                <a:solidFill>
                  <a:srgbClr val="5274B1"/>
                </a:solidFill>
              </a:rPr>
              <a:t> indicates the importance of keys for the current query.</a:t>
            </a:r>
            <a:endParaRPr kumimoji="1" lang="ko-KR" altLang="en-US" dirty="0">
              <a:solidFill>
                <a:srgbClr val="5274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3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AE1D-54B1-DEF8-ECC5-B306B280E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E09C3-8D53-9DAD-59D2-3D3A5312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Dot-Product Attention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2AE5DE-D70F-EC13-7D83-6E7B03A4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19" y="2241276"/>
            <a:ext cx="7772400" cy="4193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F0895-1DC8-86EF-EC2A-C743261A62BF}"/>
              </a:ext>
            </a:extLst>
          </p:cNvPr>
          <p:cNvSpPr txBox="1"/>
          <p:nvPr/>
        </p:nvSpPr>
        <p:spPr>
          <a:xfrm>
            <a:off x="687737" y="1596650"/>
            <a:ext cx="108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Therefore, </a:t>
            </a:r>
            <a:r>
              <a:rPr kumimoji="1" lang="en" altLang="ko-KR" dirty="0">
                <a:solidFill>
                  <a:srgbClr val="5274B1"/>
                </a:solidFill>
              </a:rPr>
              <a:t>these </a:t>
            </a:r>
            <a:r>
              <a:rPr kumimoji="1" lang="en" altLang="ko-KR" dirty="0" err="1">
                <a:solidFill>
                  <a:srgbClr val="5274B1"/>
                </a:solidFill>
              </a:rPr>
              <a:t>coe</a:t>
            </a:r>
            <a:r>
              <a:rPr kumimoji="1" lang="en-US" altLang="ko-KR" dirty="0">
                <a:solidFill>
                  <a:srgbClr val="5274B1"/>
                </a:solidFill>
              </a:rPr>
              <a:t>f</a:t>
            </a:r>
            <a:r>
              <a:rPr kumimoji="1" lang="en" altLang="ko-KR" dirty="0" err="1">
                <a:solidFill>
                  <a:srgbClr val="5274B1"/>
                </a:solidFill>
              </a:rPr>
              <a:t>ficients</a:t>
            </a:r>
            <a:r>
              <a:rPr kumimoji="1" lang="en" altLang="ko-KR" dirty="0">
                <a:solidFill>
                  <a:srgbClr val="5274B1"/>
                </a:solidFill>
              </a:rPr>
              <a:t> are used as weights </a:t>
            </a:r>
            <a:r>
              <a:rPr kumimoji="1" lang="en" altLang="ko-KR" dirty="0"/>
              <a:t>and the value and </a:t>
            </a:r>
            <a:r>
              <a:rPr kumimoji="1" lang="en" altLang="ko-KR" dirty="0">
                <a:solidFill>
                  <a:srgbClr val="5274B1"/>
                </a:solidFill>
              </a:rPr>
              <a:t>weighted sum</a:t>
            </a:r>
            <a:r>
              <a:rPr kumimoji="1" lang="en" altLang="ko-KR" dirty="0"/>
              <a:t> are performed.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73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6BB4-17CE-B5E5-7521-FA778E779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68D7-D054-FD06-587F-BEDAD0AA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Dot-Product Attention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7397F-B9B1-F2C9-71B5-9E2D566D95A4}"/>
                  </a:ext>
                </a:extLst>
              </p:cNvPr>
              <p:cNvSpPr txBox="1"/>
              <p:nvPr/>
            </p:nvSpPr>
            <p:spPr>
              <a:xfrm>
                <a:off x="687737" y="1417568"/>
                <a:ext cx="10816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" altLang="ko-KR" smtClean="0">
                        <a:solidFill>
                          <a:srgbClr val="5274B1"/>
                        </a:solidFill>
                      </a:rPr>
                      <m:t>Context</m:t>
                    </m:r>
                    <m:r>
                      <m:rPr>
                        <m:nor/>
                      </m:rPr>
                      <a:rPr lang="en" altLang="ko-KR" smtClean="0">
                        <a:solidFill>
                          <a:srgbClr val="5274B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" altLang="ko-KR" smtClean="0">
                        <a:solidFill>
                          <a:srgbClr val="5274B1"/>
                        </a:solidFill>
                      </a:rPr>
                      <m:t>Vector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that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the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decoder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uses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to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update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the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next</m:t>
                    </m:r>
                    <m:r>
                      <m:rPr>
                        <m:nor/>
                      </m:rPr>
                      <a:rPr lang="en" altLang="ko-KR" smtClean="0"/>
                      <m:t> </m:t>
                    </m:r>
                    <m:r>
                      <m:rPr>
                        <m:nor/>
                      </m:rPr>
                      <a:rPr lang="en" altLang="ko-KR" smtClean="0"/>
                      <m:t>state</m:t>
                    </m:r>
                  </m:oMath>
                </a14:m>
                <a:endParaRPr lang="en-US" altLang="ko-KR" b="0" i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Results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highlighting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important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mtClean="0">
                        <a:solidFill>
                          <a:srgbClr val="5274B1"/>
                        </a:solidFill>
                      </a:rPr>
                      <m:t>information</m:t>
                    </m:r>
                    <m:r>
                      <m:rPr>
                        <m:nor/>
                      </m:rPr>
                      <a:rPr lang="en-US" altLang="ko-KR" smtClean="0"/>
                      <m:t> </m:t>
                    </m:r>
                    <m:r>
                      <m:rPr>
                        <m:nor/>
                      </m:rPr>
                      <a:rPr lang="en-US" altLang="ko-KR" smtClean="0"/>
                      <m:t>across</m:t>
                    </m:r>
                    <m:r>
                      <m:rPr>
                        <m:nor/>
                      </m:rPr>
                      <a:rPr lang="en-US" altLang="ko-KR" smtClean="0"/>
                      <m:t> </m:t>
                    </m:r>
                    <m:r>
                      <m:rPr>
                        <m:nor/>
                      </m:rPr>
                      <a:rPr lang="en-US" altLang="ko-KR" smtClean="0"/>
                      <m:t>the</m:t>
                    </m:r>
                    <m:r>
                      <m:rPr>
                        <m:nor/>
                      </m:rPr>
                      <a:rPr lang="en-US" altLang="ko-KR" smtClean="0"/>
                      <m:t> </m:t>
                    </m:r>
                    <m:r>
                      <m:rPr>
                        <m:nor/>
                      </m:rPr>
                      <a:rPr lang="en-US" altLang="ko-KR" smtClean="0"/>
                      <m:t>input</m:t>
                    </m:r>
                    <m:r>
                      <m:rPr>
                        <m:nor/>
                      </m:rPr>
                      <a:rPr lang="en-US" altLang="ko-KR" smtClean="0"/>
                      <m:t> </m:t>
                    </m:r>
                    <m:r>
                      <m:rPr>
                        <m:nor/>
                      </m:rPr>
                      <a:rPr lang="en-US" altLang="ko-KR" smtClean="0"/>
                      <m:t>data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R" dirty="0"/>
                  <a:t>The decoder uses the previous state and the context vector to predict the output word.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7397F-B9B1-F2C9-71B5-9E2D566D9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7" y="1417568"/>
                <a:ext cx="10816525" cy="923330"/>
              </a:xfrm>
              <a:prstGeom prst="rect">
                <a:avLst/>
              </a:prstGeom>
              <a:blipFill>
                <a:blip r:embed="rId2"/>
                <a:stretch>
                  <a:fillRect l="-469" t="-4054"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EAB415A-4586-27D7-B321-C57250B0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"/>
          <a:stretch/>
        </p:blipFill>
        <p:spPr>
          <a:xfrm>
            <a:off x="1934452" y="2585207"/>
            <a:ext cx="8964478" cy="40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CD5B-AF7E-ED24-7183-B50EED80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D4A98-C4EA-8A70-F6C6-AF5A8527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Transformer: Rather than processing data individually, transformers learn </a:t>
            </a:r>
            <a:r>
              <a:rPr kumimoji="1" lang="en-US" altLang="ko-KR" dirty="0">
                <a:solidFill>
                  <a:srgbClr val="5274B1"/>
                </a:solidFill>
              </a:rPr>
              <a:t>how each element of an input sequence relates to one another. </a:t>
            </a:r>
          </a:p>
          <a:p>
            <a:endParaRPr kumimoji="1" lang="en-US" altLang="ko-KR" dirty="0">
              <a:solidFill>
                <a:srgbClr val="5274B1"/>
              </a:solidFill>
            </a:endParaRPr>
          </a:p>
          <a:p>
            <a:r>
              <a:rPr lang="en" altLang="ko-KR" b="1" dirty="0">
                <a:solidFill>
                  <a:srgbClr val="0E0E0E"/>
                </a:solidFill>
                <a:effectLst/>
              </a:rPr>
              <a:t>Self-Attention Mechanism</a:t>
            </a:r>
            <a:r>
              <a:rPr kumimoji="1" lang="en-US" altLang="ko-KR" dirty="0">
                <a:effectLst/>
              </a:rPr>
              <a:t>: Transformers learn </a:t>
            </a:r>
            <a:r>
              <a:rPr kumimoji="1" lang="en-US" altLang="ko-KR" dirty="0">
                <a:solidFill>
                  <a:srgbClr val="5274B1"/>
                </a:solidFill>
                <a:effectLst/>
              </a:rPr>
              <a:t>how all elements of an input sequence are related to each other through a self-attention mechanism.</a:t>
            </a:r>
            <a:endParaRPr lang="en" altLang="ko-KR" dirty="0">
              <a:solidFill>
                <a:srgbClr val="5274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290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20B1-3E59-54DB-1077-2C6C35CF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53E25-63E5-C872-8908-DE0A6010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0E0E0E"/>
                </a:solidFill>
                <a:effectLst/>
              </a:rPr>
              <a:t>Self-Attention vs Attention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6B7C6-44B6-D8DC-61CE-608A09D0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Self-Attention</a:t>
            </a:r>
          </a:p>
          <a:p>
            <a:pPr lvl="1"/>
            <a:r>
              <a:rPr kumimoji="1" lang="en" altLang="ko-KR" dirty="0"/>
              <a:t>Query, Key, and Value are all created </a:t>
            </a:r>
            <a:r>
              <a:rPr kumimoji="1" lang="en" altLang="ko-KR" dirty="0">
                <a:solidFill>
                  <a:srgbClr val="5274B1"/>
                </a:solidFill>
              </a:rPr>
              <a:t>from the same input data.</a:t>
            </a:r>
          </a:p>
          <a:p>
            <a:pPr lvl="1"/>
            <a:r>
              <a:rPr kumimoji="1" lang="en" altLang="ko-KR" dirty="0"/>
              <a:t>Query, Key, Value = Expression generated from each element of input data</a:t>
            </a:r>
          </a:p>
          <a:p>
            <a:pPr lvl="1"/>
            <a:r>
              <a:rPr kumimoji="1" lang="en" altLang="ko-KR" dirty="0"/>
              <a:t>Used to </a:t>
            </a:r>
            <a:r>
              <a:rPr kumimoji="1" lang="en" altLang="ko-KR" dirty="0">
                <a:solidFill>
                  <a:srgbClr val="5274B1"/>
                </a:solidFill>
              </a:rPr>
              <a:t>learn internal relationships</a:t>
            </a:r>
            <a:r>
              <a:rPr kumimoji="1" lang="en" altLang="ko-KR" dirty="0"/>
              <a:t> of input data</a:t>
            </a:r>
          </a:p>
          <a:p>
            <a:pPr lvl="1"/>
            <a:endParaRPr kumimoji="1" lang="en" altLang="ko-KR" dirty="0"/>
          </a:p>
          <a:p>
            <a:r>
              <a:rPr kumimoji="1" lang="en-US" altLang="ko-KR" dirty="0"/>
              <a:t>Attention</a:t>
            </a:r>
          </a:p>
          <a:p>
            <a:pPr lvl="1"/>
            <a:r>
              <a:rPr kumimoji="1" lang="en" altLang="ko-KR" dirty="0"/>
              <a:t>Query and Key/Value can come </a:t>
            </a:r>
            <a:r>
              <a:rPr kumimoji="1" lang="en" altLang="ko-KR" dirty="0">
                <a:solidFill>
                  <a:srgbClr val="5274B1"/>
                </a:solidFill>
              </a:rPr>
              <a:t>from different data.</a:t>
            </a:r>
          </a:p>
          <a:p>
            <a:pPr lvl="1"/>
            <a:r>
              <a:rPr kumimoji="1" lang="en" altLang="ko-KR" dirty="0"/>
              <a:t>Used to </a:t>
            </a:r>
            <a:r>
              <a:rPr kumimoji="1" lang="en" altLang="ko-KR" dirty="0">
                <a:solidFill>
                  <a:srgbClr val="5274B1"/>
                </a:solidFill>
              </a:rPr>
              <a:t>learn external relationships </a:t>
            </a:r>
            <a:r>
              <a:rPr kumimoji="1" lang="en" altLang="ko-KR" dirty="0"/>
              <a:t>between input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F2198-3A0F-2AF9-0C34-211A67EA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9" y="339308"/>
            <a:ext cx="3392905" cy="20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421</Words>
  <Application>Microsoft Macintosh PowerPoint</Application>
  <PresentationFormat>와이드스크린</PresentationFormat>
  <Paragraphs>52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Attention Mechanism  &amp; Transformer</vt:lpstr>
      <vt:lpstr>Limitations of existing RNNs</vt:lpstr>
      <vt:lpstr>Attention Main Idea</vt:lpstr>
      <vt:lpstr>Dynamically reflecting context</vt:lpstr>
      <vt:lpstr>Dot-Product Attention</vt:lpstr>
      <vt:lpstr>Dot-Product Attention</vt:lpstr>
      <vt:lpstr>Dot-Product Attention</vt:lpstr>
      <vt:lpstr>Transformer</vt:lpstr>
      <vt:lpstr>Self-Attention vs Attention</vt:lpstr>
      <vt:lpstr>Get Q, K, V vectors</vt:lpstr>
      <vt:lpstr>Dot-Product Attention</vt:lpstr>
      <vt:lpstr>Transformer</vt:lpstr>
      <vt:lpstr>Transformer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지원 박</dc:creator>
  <cp:lastModifiedBy>지원 박</cp:lastModifiedBy>
  <cp:revision>2</cp:revision>
  <dcterms:created xsi:type="dcterms:W3CDTF">2025-01-24T08:40:13Z</dcterms:created>
  <dcterms:modified xsi:type="dcterms:W3CDTF">2025-01-24T10:08:06Z</dcterms:modified>
</cp:coreProperties>
</file>